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1" r:id="rId3"/>
    <p:sldId id="259" r:id="rId4"/>
    <p:sldId id="258" r:id="rId5"/>
    <p:sldId id="272" r:id="rId6"/>
    <p:sldId id="273" r:id="rId7"/>
    <p:sldId id="274" r:id="rId8"/>
    <p:sldId id="275" r:id="rId9"/>
    <p:sldId id="276" r:id="rId10"/>
    <p:sldId id="277" r:id="rId11"/>
    <p:sldId id="270" r:id="rId1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2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6666FF"/>
    <a:srgbClr val="7575FF"/>
    <a:srgbClr val="336699"/>
    <a:srgbClr val="FF0066"/>
    <a:srgbClr val="FF99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2467" autoAdjust="0"/>
  </p:normalViewPr>
  <p:slideViewPr>
    <p:cSldViewPr snapToGrid="0">
      <p:cViewPr varScale="1">
        <p:scale>
          <a:sx n="76" d="100"/>
          <a:sy n="76" d="100"/>
        </p:scale>
        <p:origin x="67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A6DF9A-B27D-4AE5-B4A2-193CCEFA98B9}" type="datetimeFigureOut">
              <a:rPr lang="hr-HR" smtClean="0"/>
              <a:t>28.2.2021.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53EAB4-34F0-4C5A-8419-56D3BF136A3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8325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28.2.2021.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28.2.2021.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28.2.2021.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28.2.2021.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28.2.2021.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28.2.2021.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28.2.2021.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28.2.2021.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28.2.2021.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28.2.2021.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28.2.2021.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28.2.2021.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229b3aa9-27cf-4ebc-81b2-6a298a6f213a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1838" y="433750"/>
            <a:ext cx="9070190" cy="2541775"/>
          </a:xfrm>
        </p:spPr>
        <p:txBody>
          <a:bodyPr>
            <a:normAutofit/>
          </a:bodyPr>
          <a:lstStyle/>
          <a:p>
            <a:r>
              <a:rPr lang="hr-HR" sz="6600" b="1">
                <a:solidFill>
                  <a:srgbClr val="FF0000"/>
                </a:solidFill>
              </a:rPr>
              <a:t>UNIT 5: Where I live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60766" y="3202042"/>
            <a:ext cx="9144000" cy="1655762"/>
          </a:xfrm>
        </p:spPr>
        <p:txBody>
          <a:bodyPr>
            <a:normAutofit/>
          </a:bodyPr>
          <a:lstStyle/>
          <a:p>
            <a:r>
              <a:rPr lang="hr-HR" sz="5900" dirty="0"/>
              <a:t>   </a:t>
            </a:r>
            <a:r>
              <a:rPr lang="hr-HR" sz="5900" err="1"/>
              <a:t>Self-check</a:t>
            </a:r>
            <a:r>
              <a:rPr lang="hr-HR" sz="5900"/>
              <a:t> 5</a:t>
            </a:r>
            <a:endParaRPr lang="hr-HR" sz="5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18944812-A0F3-47FF-A95C-6B2EB1659E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581" y="1329447"/>
            <a:ext cx="10582275" cy="28956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057987AB-3BBE-4767-803A-EA3F8921E7ED}"/>
              </a:ext>
            </a:extLst>
          </p:cNvPr>
          <p:cNvSpPr txBox="1"/>
          <p:nvPr/>
        </p:nvSpPr>
        <p:spPr>
          <a:xfrm>
            <a:off x="804862" y="612843"/>
            <a:ext cx="9506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Dovrši pitanja.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438341F4-7F6A-4D90-AA78-6BC23BDC92C5}"/>
              </a:ext>
            </a:extLst>
          </p:cNvPr>
          <p:cNvSpPr txBox="1"/>
          <p:nvPr/>
        </p:nvSpPr>
        <p:spPr>
          <a:xfrm>
            <a:off x="6770451" y="2509736"/>
            <a:ext cx="4338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tx2">
                    <a:lumMod val="60000"/>
                    <a:lumOff val="40000"/>
                  </a:schemeClr>
                </a:solidFill>
              </a:rPr>
              <a:t>is mum watching?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ACD37446-5F10-4382-B4DB-B4329653D32B}"/>
              </a:ext>
            </a:extLst>
          </p:cNvPr>
          <p:cNvSpPr txBox="1"/>
          <p:nvPr/>
        </p:nvSpPr>
        <p:spPr>
          <a:xfrm>
            <a:off x="6770451" y="2964730"/>
            <a:ext cx="4338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tx2">
                    <a:lumMod val="60000"/>
                    <a:lumOff val="40000"/>
                  </a:schemeClr>
                </a:solidFill>
              </a:rPr>
              <a:t>are the kids going?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1B64202A-D7B7-47FB-A397-B0B635EFE8C3}"/>
              </a:ext>
            </a:extLst>
          </p:cNvPr>
          <p:cNvSpPr txBox="1"/>
          <p:nvPr/>
        </p:nvSpPr>
        <p:spPr>
          <a:xfrm>
            <a:off x="6770451" y="3487950"/>
            <a:ext cx="4338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tx2">
                    <a:lumMod val="60000"/>
                    <a:lumOff val="40000"/>
                  </a:schemeClr>
                </a:solidFill>
              </a:rPr>
              <a:t>is Sally running to school?</a:t>
            </a:r>
          </a:p>
        </p:txBody>
      </p:sp>
    </p:spTree>
    <p:extLst>
      <p:ext uri="{BB962C8B-B14F-4D97-AF65-F5344CB8AC3E}">
        <p14:creationId xmlns:p14="http://schemas.microsoft.com/office/powerpoint/2010/main" val="4178270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019836" y="2188602"/>
            <a:ext cx="91145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i="1" dirty="0"/>
              <a:t>Klikni na sljedeću poveznicu, </a:t>
            </a:r>
            <a:r>
              <a:rPr lang="hr-HR" sz="2800" i="1"/>
              <a:t>pokreni dvije </a:t>
            </a:r>
            <a:r>
              <a:rPr lang="hr-HR" sz="2800" i="1" dirty="0"/>
              <a:t>„Provjere znanja” i riješi pripadajuće zadatke. </a:t>
            </a:r>
          </a:p>
        </p:txBody>
      </p:sp>
      <p:pic>
        <p:nvPicPr>
          <p:cNvPr id="10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50" y="651512"/>
            <a:ext cx="2771312" cy="1385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019836" y="3294143"/>
            <a:ext cx="78503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2800">
                <a:hlinkClick r:id="rId4"/>
              </a:rPr>
              <a:t>https://www.e-sfera.hr/dodatni-digitalni-sadrzaji/229b3aa9-27cf-4ebc-81b2-6a298a6f213a/</a:t>
            </a:r>
            <a:r>
              <a:rPr lang="hr-HR" sz="2800"/>
              <a:t> 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2320350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427406" y="693174"/>
            <a:ext cx="5914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Open </a:t>
            </a:r>
            <a:r>
              <a:rPr lang="hr-HR" sz="2800" dirty="0" err="1"/>
              <a:t>your</a:t>
            </a:r>
            <a:r>
              <a:rPr lang="hr-HR" sz="2800" dirty="0"/>
              <a:t> </a:t>
            </a:r>
            <a:r>
              <a:rPr lang="hr-HR" sz="2800" dirty="0" err="1"/>
              <a:t>book</a:t>
            </a:r>
            <a:r>
              <a:rPr lang="hr-HR" sz="2800" dirty="0"/>
              <a:t> at </a:t>
            </a:r>
            <a:r>
              <a:rPr lang="hr-HR" sz="2800" err="1"/>
              <a:t>page</a:t>
            </a:r>
            <a:r>
              <a:rPr lang="hr-HR" sz="2800"/>
              <a:t> 89.</a:t>
            </a:r>
            <a:endParaRPr lang="hr-HR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20605" y="392076"/>
            <a:ext cx="1121011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err="1">
                <a:latin typeface="Helvetica" panose="020B0604020202020204" pitchFamily="34" charset="0"/>
                <a:cs typeface="Helvetica" panose="020B0604020202020204" pitchFamily="34" charset="0"/>
              </a:rPr>
              <a:t>SELF-CHECK</a:t>
            </a:r>
            <a:r>
              <a:rPr lang="hr-HR" sz="2600" b="1">
                <a:latin typeface="Helvetica" panose="020B0604020202020204" pitchFamily="34" charset="0"/>
                <a:cs typeface="Helvetica" panose="020B0604020202020204" pitchFamily="34" charset="0"/>
              </a:rPr>
              <a:t> 5</a:t>
            </a:r>
            <a:endParaRPr lang="hr-HR" sz="2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hr-HR" sz="2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hr-HR" sz="2600" i="1" dirty="0">
                <a:latin typeface="Helvetica" panose="020B0604020202020204" pitchFamily="34" charset="0"/>
                <a:cs typeface="Helvetica" panose="020B0604020202020204" pitchFamily="34" charset="0"/>
              </a:rPr>
              <a:t>Vrijeme je da provjeriš koliko si uspješno usvojio/la </a:t>
            </a:r>
            <a:r>
              <a:rPr lang="hr-HR" sz="2600" i="1">
                <a:latin typeface="Helvetica" panose="020B0604020202020204" pitchFamily="34" charset="0"/>
                <a:cs typeface="Helvetica" panose="020B0604020202020204" pitchFamily="34" charset="0"/>
              </a:rPr>
              <a:t>gradivo 5. </a:t>
            </a:r>
            <a:r>
              <a:rPr lang="hr-HR" sz="2600" i="1" dirty="0">
                <a:latin typeface="Helvetica" panose="020B0604020202020204" pitchFamily="34" charset="0"/>
                <a:cs typeface="Helvetica" panose="020B0604020202020204" pitchFamily="34" charset="0"/>
              </a:rPr>
              <a:t>cjeline. </a:t>
            </a: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0E38340C-1B2B-48A4-982A-7F9FF943C5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41912" cy="6858000"/>
          </a:xfrm>
          <a:prstGeom prst="rect">
            <a:avLst/>
          </a:prstGeom>
        </p:spPr>
      </p:pic>
      <p:pic>
        <p:nvPicPr>
          <p:cNvPr id="16" name="Slika 15">
            <a:extLst>
              <a:ext uri="{FF2B5EF4-FFF2-40B4-BE49-F238E27FC236}">
                <a16:creationId xmlns:a16="http://schemas.microsoft.com/office/drawing/2014/main" id="{D1FCEEC4-D4FC-4642-9323-C480EDBABC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1623" y="32129"/>
            <a:ext cx="9508754" cy="6858000"/>
          </a:xfrm>
          <a:prstGeom prst="rect">
            <a:avLst/>
          </a:prstGeom>
        </p:spPr>
      </p:pic>
      <p:sp>
        <p:nvSpPr>
          <p:cNvPr id="21" name="Elipsa 20">
            <a:extLst>
              <a:ext uri="{FF2B5EF4-FFF2-40B4-BE49-F238E27FC236}">
                <a16:creationId xmlns:a16="http://schemas.microsoft.com/office/drawing/2014/main" id="{CA8A00FE-AD91-407A-B11B-069A6255AA76}"/>
              </a:ext>
            </a:extLst>
          </p:cNvPr>
          <p:cNvSpPr/>
          <p:nvPr/>
        </p:nvSpPr>
        <p:spPr>
          <a:xfrm>
            <a:off x="1808703" y="693174"/>
            <a:ext cx="291402" cy="261419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2" name="Elipsa 21">
            <a:extLst>
              <a:ext uri="{FF2B5EF4-FFF2-40B4-BE49-F238E27FC236}">
                <a16:creationId xmlns:a16="http://schemas.microsoft.com/office/drawing/2014/main" id="{B7065A9B-AB4E-47DD-B838-5650CA22A9BF}"/>
              </a:ext>
            </a:extLst>
          </p:cNvPr>
          <p:cNvSpPr/>
          <p:nvPr/>
        </p:nvSpPr>
        <p:spPr>
          <a:xfrm>
            <a:off x="1798653" y="2139748"/>
            <a:ext cx="301451" cy="302001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3" name="Elipsa 22">
            <a:extLst>
              <a:ext uri="{FF2B5EF4-FFF2-40B4-BE49-F238E27FC236}">
                <a16:creationId xmlns:a16="http://schemas.microsoft.com/office/drawing/2014/main" id="{738254D0-324D-4E7A-89B2-D3E15F001B36}"/>
              </a:ext>
            </a:extLst>
          </p:cNvPr>
          <p:cNvSpPr/>
          <p:nvPr/>
        </p:nvSpPr>
        <p:spPr>
          <a:xfrm>
            <a:off x="1798651" y="3108417"/>
            <a:ext cx="301451" cy="302000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4" name="Elipsa 23">
            <a:extLst>
              <a:ext uri="{FF2B5EF4-FFF2-40B4-BE49-F238E27FC236}">
                <a16:creationId xmlns:a16="http://schemas.microsoft.com/office/drawing/2014/main" id="{DA491722-0672-4B9C-B16E-7AF9DB03EA15}"/>
              </a:ext>
            </a:extLst>
          </p:cNvPr>
          <p:cNvSpPr/>
          <p:nvPr/>
        </p:nvSpPr>
        <p:spPr>
          <a:xfrm>
            <a:off x="1798650" y="4854192"/>
            <a:ext cx="301451" cy="302001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5" name="Elipsa 24">
            <a:extLst>
              <a:ext uri="{FF2B5EF4-FFF2-40B4-BE49-F238E27FC236}">
                <a16:creationId xmlns:a16="http://schemas.microsoft.com/office/drawing/2014/main" id="{26D636A2-EDB0-4C77-8D59-076E93C11294}"/>
              </a:ext>
            </a:extLst>
          </p:cNvPr>
          <p:cNvSpPr/>
          <p:nvPr/>
        </p:nvSpPr>
        <p:spPr>
          <a:xfrm>
            <a:off x="1808703" y="5802763"/>
            <a:ext cx="301451" cy="302001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6" name="Elipsa 25">
            <a:extLst>
              <a:ext uri="{FF2B5EF4-FFF2-40B4-BE49-F238E27FC236}">
                <a16:creationId xmlns:a16="http://schemas.microsoft.com/office/drawing/2014/main" id="{2718B2FE-695B-43CB-8C18-06366EB06C21}"/>
              </a:ext>
            </a:extLst>
          </p:cNvPr>
          <p:cNvSpPr/>
          <p:nvPr/>
        </p:nvSpPr>
        <p:spPr>
          <a:xfrm>
            <a:off x="4935791" y="1136588"/>
            <a:ext cx="309449" cy="350568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7" name="Elipsa 26">
            <a:extLst>
              <a:ext uri="{FF2B5EF4-FFF2-40B4-BE49-F238E27FC236}">
                <a16:creationId xmlns:a16="http://schemas.microsoft.com/office/drawing/2014/main" id="{3A3C7721-AD41-4377-8BFC-F5587911B30E}"/>
              </a:ext>
            </a:extLst>
          </p:cNvPr>
          <p:cNvSpPr/>
          <p:nvPr/>
        </p:nvSpPr>
        <p:spPr>
          <a:xfrm>
            <a:off x="4935791" y="2094576"/>
            <a:ext cx="301451" cy="302001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8" name="Elipsa 27">
            <a:extLst>
              <a:ext uri="{FF2B5EF4-FFF2-40B4-BE49-F238E27FC236}">
                <a16:creationId xmlns:a16="http://schemas.microsoft.com/office/drawing/2014/main" id="{6D1926DB-0138-49D0-84FE-58D4AEA4B015}"/>
              </a:ext>
            </a:extLst>
          </p:cNvPr>
          <p:cNvSpPr/>
          <p:nvPr/>
        </p:nvSpPr>
        <p:spPr>
          <a:xfrm>
            <a:off x="4935790" y="3310129"/>
            <a:ext cx="301451" cy="302001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9" name="Elipsa 28">
            <a:extLst>
              <a:ext uri="{FF2B5EF4-FFF2-40B4-BE49-F238E27FC236}">
                <a16:creationId xmlns:a16="http://schemas.microsoft.com/office/drawing/2014/main" id="{4E02A96C-57FF-4742-B0FA-914E51834DAB}"/>
              </a:ext>
            </a:extLst>
          </p:cNvPr>
          <p:cNvSpPr/>
          <p:nvPr/>
        </p:nvSpPr>
        <p:spPr>
          <a:xfrm>
            <a:off x="4935790" y="5222494"/>
            <a:ext cx="301451" cy="302001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0" name="Elipsa 29">
            <a:extLst>
              <a:ext uri="{FF2B5EF4-FFF2-40B4-BE49-F238E27FC236}">
                <a16:creationId xmlns:a16="http://schemas.microsoft.com/office/drawing/2014/main" id="{D4039A99-9477-4840-AF31-AB43A38472F9}"/>
              </a:ext>
            </a:extLst>
          </p:cNvPr>
          <p:cNvSpPr/>
          <p:nvPr/>
        </p:nvSpPr>
        <p:spPr>
          <a:xfrm>
            <a:off x="8247655" y="884256"/>
            <a:ext cx="403976" cy="305152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" name="TekstniOkvir 1">
            <a:extLst>
              <a:ext uri="{FF2B5EF4-FFF2-40B4-BE49-F238E27FC236}">
                <a16:creationId xmlns:a16="http://schemas.microsoft.com/office/drawing/2014/main" id="{9B16D574-FC90-4FDA-93CE-C19C601BA0F0}"/>
              </a:ext>
            </a:extLst>
          </p:cNvPr>
          <p:cNvSpPr txBox="1"/>
          <p:nvPr/>
        </p:nvSpPr>
        <p:spPr>
          <a:xfrm>
            <a:off x="0" y="32129"/>
            <a:ext cx="15204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Zaokruži točan odgovor</a:t>
            </a:r>
            <a:r>
              <a:rPr lang="hr-HR" i="1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5605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26559" y="2396223"/>
            <a:ext cx="73654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/>
              <a:t>Napiši 5 novih riječi </a:t>
            </a:r>
            <a:r>
              <a:rPr lang="hr-HR" sz="2800" i="1"/>
              <a:t>iz 5. </a:t>
            </a:r>
            <a:r>
              <a:rPr lang="hr-HR" sz="2800" i="1" dirty="0"/>
              <a:t>cjeline koje si naučio/la.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7AA8920D-D8D4-4828-9328-74549CCA1A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86" y="0"/>
            <a:ext cx="3904570" cy="679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59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0559" y="418007"/>
            <a:ext cx="694158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dirty="0">
                <a:cs typeface="Helvetica" panose="020B0604020202020204" pitchFamily="34" charset="0"/>
              </a:rPr>
              <a:t>Procijeni vlastito znanje uz listu za samoprocjenu: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09117" y="1889635"/>
            <a:ext cx="1720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/>
              <a:t>Mogu imenovati i opisati mjesta u gradu.</a:t>
            </a:r>
            <a:endParaRPr lang="hr-HR" dirty="0"/>
          </a:p>
        </p:txBody>
      </p:sp>
      <p:sp>
        <p:nvSpPr>
          <p:cNvPr id="7" name="TextBox 6"/>
          <p:cNvSpPr txBox="1"/>
          <p:nvPr/>
        </p:nvSpPr>
        <p:spPr>
          <a:xfrm>
            <a:off x="5329791" y="1049936"/>
            <a:ext cx="1326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/>
              <a:t>Znam govoriti o radnjama koje se odvijaju upravo sad.</a:t>
            </a:r>
            <a:endParaRPr lang="hr-HR" dirty="0"/>
          </a:p>
        </p:txBody>
      </p:sp>
      <p:sp>
        <p:nvSpPr>
          <p:cNvPr id="8" name="TextBox 7"/>
          <p:cNvSpPr txBox="1"/>
          <p:nvPr/>
        </p:nvSpPr>
        <p:spPr>
          <a:xfrm>
            <a:off x="6722494" y="1802420"/>
            <a:ext cx="16110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/>
              <a:t>Znam govoriti i pisati o svom susjedstvu.</a:t>
            </a:r>
            <a:endParaRPr lang="hr-HR" dirty="0"/>
          </a:p>
        </p:txBody>
      </p:sp>
      <p:sp>
        <p:nvSpPr>
          <p:cNvPr id="9" name="TextBox 8"/>
          <p:cNvSpPr txBox="1"/>
          <p:nvPr/>
        </p:nvSpPr>
        <p:spPr>
          <a:xfrm>
            <a:off x="8333532" y="1058639"/>
            <a:ext cx="1326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/>
              <a:t>Znam govoriti i pisati o ljudima iz svog susjedstva.</a:t>
            </a:r>
            <a:endParaRPr lang="hr-HR" dirty="0"/>
          </a:p>
        </p:txBody>
      </p:sp>
      <p:sp>
        <p:nvSpPr>
          <p:cNvPr id="10" name="TextBox 9"/>
          <p:cNvSpPr txBox="1"/>
          <p:nvPr/>
        </p:nvSpPr>
        <p:spPr>
          <a:xfrm>
            <a:off x="9759947" y="1012472"/>
            <a:ext cx="14804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/>
              <a:t>Znam govoriti o svojim vještinama (što znam/mogu raditi)</a:t>
            </a:r>
            <a:endParaRPr lang="hr-HR" dirty="0"/>
          </a:p>
        </p:txBody>
      </p:sp>
      <p:sp>
        <p:nvSpPr>
          <p:cNvPr id="11" name="TextBox 10"/>
          <p:cNvSpPr txBox="1"/>
          <p:nvPr/>
        </p:nvSpPr>
        <p:spPr>
          <a:xfrm>
            <a:off x="958900" y="3987053"/>
            <a:ext cx="1336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Mogu to samostalno učiniti.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58900" y="4910383"/>
            <a:ext cx="1336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Potrebna mi je manja pomoć.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58900" y="5820535"/>
            <a:ext cx="1408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Trebam to dodatno uvježbati.</a:t>
            </a:r>
          </a:p>
        </p:txBody>
      </p:sp>
      <p:pic>
        <p:nvPicPr>
          <p:cNvPr id="15" name="Slika 14">
            <a:extLst>
              <a:ext uri="{FF2B5EF4-FFF2-40B4-BE49-F238E27FC236}">
                <a16:creationId xmlns:a16="http://schemas.microsoft.com/office/drawing/2014/main" id="{1C77F8ED-C69B-4937-A083-052316133D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7477" y="2787491"/>
            <a:ext cx="8756048" cy="408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061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22374" y="634181"/>
            <a:ext cx="59583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Open </a:t>
            </a:r>
            <a:r>
              <a:rPr lang="hr-HR" sz="2800" dirty="0" err="1"/>
              <a:t>your</a:t>
            </a:r>
            <a:r>
              <a:rPr lang="hr-HR" sz="2800" dirty="0"/>
              <a:t> </a:t>
            </a:r>
            <a:r>
              <a:rPr lang="hr-HR" sz="2800" dirty="0" err="1"/>
              <a:t>workbook</a:t>
            </a:r>
            <a:r>
              <a:rPr lang="hr-HR" sz="2800" dirty="0"/>
              <a:t> at </a:t>
            </a:r>
            <a:r>
              <a:rPr lang="hr-HR" sz="2800" err="1"/>
              <a:t>page</a:t>
            </a:r>
            <a:r>
              <a:rPr lang="hr-HR" sz="2800"/>
              <a:t> 59.</a:t>
            </a:r>
            <a:endParaRPr lang="hr-HR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551789" y="1157401"/>
            <a:ext cx="8509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Napiši naziv mjesta u gradu.</a:t>
            </a:r>
            <a:endParaRPr lang="hr-HR" sz="2800" i="1" dirty="0"/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69778857-A9C1-4458-B190-1DFCADD8A9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697370" cy="6858000"/>
          </a:xfrm>
          <a:prstGeom prst="rect">
            <a:avLst/>
          </a:prstGeom>
        </p:spPr>
      </p:pic>
      <p:pic>
        <p:nvPicPr>
          <p:cNvPr id="14" name="Slika 13">
            <a:extLst>
              <a:ext uri="{FF2B5EF4-FFF2-40B4-BE49-F238E27FC236}">
                <a16:creationId xmlns:a16="http://schemas.microsoft.com/office/drawing/2014/main" id="{B8D6F159-AD2B-4A15-8806-714608EE52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148" y="1600147"/>
            <a:ext cx="11458575" cy="3838575"/>
          </a:xfrm>
          <a:prstGeom prst="rect">
            <a:avLst/>
          </a:prstGeom>
        </p:spPr>
      </p:pic>
      <p:sp>
        <p:nvSpPr>
          <p:cNvPr id="15" name="TekstniOkvir 14">
            <a:extLst>
              <a:ext uri="{FF2B5EF4-FFF2-40B4-BE49-F238E27FC236}">
                <a16:creationId xmlns:a16="http://schemas.microsoft.com/office/drawing/2014/main" id="{DF146FF6-8A3C-4A64-9731-445215533BE4}"/>
              </a:ext>
            </a:extLst>
          </p:cNvPr>
          <p:cNvSpPr txBox="1"/>
          <p:nvPr/>
        </p:nvSpPr>
        <p:spPr>
          <a:xfrm>
            <a:off x="4428093" y="2905780"/>
            <a:ext cx="1949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9999FF"/>
                </a:solidFill>
              </a:rPr>
              <a:t>bakery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BE267A1E-5357-4ED3-B6AF-828DCFD2F661}"/>
              </a:ext>
            </a:extLst>
          </p:cNvPr>
          <p:cNvSpPr txBox="1"/>
          <p:nvPr/>
        </p:nvSpPr>
        <p:spPr>
          <a:xfrm>
            <a:off x="4562732" y="3348526"/>
            <a:ext cx="1949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9999FF"/>
                </a:solidFill>
              </a:rPr>
              <a:t>theatre</a:t>
            </a: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306EC4A3-1F55-492E-BD75-B89834639E72}"/>
              </a:ext>
            </a:extLst>
          </p:cNvPr>
          <p:cNvSpPr txBox="1"/>
          <p:nvPr/>
        </p:nvSpPr>
        <p:spPr>
          <a:xfrm>
            <a:off x="4832009" y="3763639"/>
            <a:ext cx="1949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9999FF"/>
                </a:solidFill>
              </a:rPr>
              <a:t>hospital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626A4F64-36E2-4000-B48F-C8F74373A58F}"/>
              </a:ext>
            </a:extLst>
          </p:cNvPr>
          <p:cNvSpPr txBox="1"/>
          <p:nvPr/>
        </p:nvSpPr>
        <p:spPr>
          <a:xfrm>
            <a:off x="8915343" y="4144020"/>
            <a:ext cx="1949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9999FF"/>
                </a:solidFill>
              </a:rPr>
              <a:t>museum</a:t>
            </a: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13B1AA5C-7CE3-4856-B503-4C2EB06B81A5}"/>
              </a:ext>
            </a:extLst>
          </p:cNvPr>
          <p:cNvSpPr txBox="1"/>
          <p:nvPr/>
        </p:nvSpPr>
        <p:spPr>
          <a:xfrm>
            <a:off x="8292345" y="4667240"/>
            <a:ext cx="1949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9999FF"/>
                </a:solidFill>
              </a:rPr>
              <a:t>post office</a:t>
            </a:r>
          </a:p>
        </p:txBody>
      </p:sp>
    </p:spTree>
    <p:extLst>
      <p:ext uri="{BB962C8B-B14F-4D97-AF65-F5344CB8AC3E}">
        <p14:creationId xmlns:p14="http://schemas.microsoft.com/office/powerpoint/2010/main" val="169609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15" grpId="0"/>
      <p:bldP spid="16" grpId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231B4A46-0EAB-4E10-A067-FC8CED5C4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8389"/>
            <a:ext cx="12192000" cy="4098708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3BD8FF72-1D79-4600-9129-05815D5A472A}"/>
              </a:ext>
            </a:extLst>
          </p:cNvPr>
          <p:cNvSpPr txBox="1"/>
          <p:nvPr/>
        </p:nvSpPr>
        <p:spPr>
          <a:xfrm>
            <a:off x="321547" y="331596"/>
            <a:ext cx="10992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Nadopuni rečenice ponuđenim riječima.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7343AB4F-D892-4B1F-801B-BD9A662C89D6}"/>
              </a:ext>
            </a:extLst>
          </p:cNvPr>
          <p:cNvSpPr txBox="1"/>
          <p:nvPr/>
        </p:nvSpPr>
        <p:spPr>
          <a:xfrm>
            <a:off x="5526593" y="2906133"/>
            <a:ext cx="2612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i="1">
                <a:solidFill>
                  <a:schemeClr val="tx2">
                    <a:lumMod val="60000"/>
                    <a:lumOff val="40000"/>
                  </a:schemeClr>
                </a:solidFill>
              </a:rPr>
              <a:t>square</a:t>
            </a:r>
            <a:endParaRPr lang="hr-HR" sz="2400" b="1" i="1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640ABA4E-0DD5-4283-8A03-B14F1985F428}"/>
              </a:ext>
            </a:extLst>
          </p:cNvPr>
          <p:cNvSpPr txBox="1"/>
          <p:nvPr/>
        </p:nvSpPr>
        <p:spPr>
          <a:xfrm>
            <a:off x="6096000" y="3349935"/>
            <a:ext cx="2612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i="1">
                <a:solidFill>
                  <a:schemeClr val="tx2">
                    <a:lumMod val="60000"/>
                    <a:lumOff val="40000"/>
                  </a:schemeClr>
                </a:solidFill>
              </a:rPr>
              <a:t>corner</a:t>
            </a:r>
            <a:endParaRPr lang="hr-HR" sz="2400" b="1" i="1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BD71EB1F-9A7C-4DA5-A80D-5F22B2AABF24}"/>
              </a:ext>
            </a:extLst>
          </p:cNvPr>
          <p:cNvSpPr txBox="1"/>
          <p:nvPr/>
        </p:nvSpPr>
        <p:spPr>
          <a:xfrm>
            <a:off x="3940628" y="3800005"/>
            <a:ext cx="2612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i="1">
                <a:solidFill>
                  <a:schemeClr val="tx2">
                    <a:lumMod val="60000"/>
                    <a:lumOff val="40000"/>
                  </a:schemeClr>
                </a:solidFill>
              </a:rPr>
              <a:t>zebra crossing</a:t>
            </a:r>
            <a:endParaRPr lang="hr-HR" sz="2400" b="1" i="1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E917B11E-C78F-42F0-B32B-E5376C0CF814}"/>
              </a:ext>
            </a:extLst>
          </p:cNvPr>
          <p:cNvSpPr txBox="1"/>
          <p:nvPr/>
        </p:nvSpPr>
        <p:spPr>
          <a:xfrm>
            <a:off x="4945463" y="4246941"/>
            <a:ext cx="2612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i="1">
                <a:solidFill>
                  <a:schemeClr val="tx2">
                    <a:lumMod val="60000"/>
                    <a:lumOff val="40000"/>
                  </a:schemeClr>
                </a:solidFill>
              </a:rPr>
              <a:t>bus stop</a:t>
            </a:r>
            <a:endParaRPr lang="hr-HR" sz="2400" b="1" i="1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76CB3B9F-9E87-45E5-B58B-5980646D0264}"/>
              </a:ext>
            </a:extLst>
          </p:cNvPr>
          <p:cNvSpPr txBox="1"/>
          <p:nvPr/>
        </p:nvSpPr>
        <p:spPr>
          <a:xfrm>
            <a:off x="5447881" y="4651034"/>
            <a:ext cx="2612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i="1">
                <a:solidFill>
                  <a:schemeClr val="tx2">
                    <a:lumMod val="60000"/>
                    <a:lumOff val="40000"/>
                  </a:schemeClr>
                </a:solidFill>
              </a:rPr>
              <a:t>street</a:t>
            </a:r>
            <a:endParaRPr lang="hr-HR" sz="2400" b="1" i="1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079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20FE7067-5DE4-45D4-8745-12067070C9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050" y="1159852"/>
            <a:ext cx="10287000" cy="481965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537D7964-E016-4A6A-A445-1F4951C0744E}"/>
              </a:ext>
            </a:extLst>
          </p:cNvPr>
          <p:cNvSpPr txBox="1"/>
          <p:nvPr/>
        </p:nvSpPr>
        <p:spPr>
          <a:xfrm>
            <a:off x="321547" y="331596"/>
            <a:ext cx="10992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Nadopuni rečenice ponuđenim izrazima.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1E6A6639-8ABC-4B0B-B364-AE839C5179C4}"/>
              </a:ext>
            </a:extLst>
          </p:cNvPr>
          <p:cNvSpPr txBox="1"/>
          <p:nvPr/>
        </p:nvSpPr>
        <p:spPr>
          <a:xfrm>
            <a:off x="5154804" y="3530569"/>
            <a:ext cx="2502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tx2">
                    <a:lumMod val="60000"/>
                    <a:lumOff val="40000"/>
                  </a:schemeClr>
                </a:solidFill>
              </a:rPr>
              <a:t>get on it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161B1E44-1BCE-4110-B1E8-846CCAC2EB79}"/>
              </a:ext>
            </a:extLst>
          </p:cNvPr>
          <p:cNvSpPr txBox="1"/>
          <p:nvPr/>
        </p:nvSpPr>
        <p:spPr>
          <a:xfrm>
            <a:off x="5154804" y="3965830"/>
            <a:ext cx="2502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tx2">
                    <a:lumMod val="60000"/>
                    <a:lumOff val="40000"/>
                  </a:schemeClr>
                </a:solidFill>
              </a:rPr>
              <a:t>cross it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077C8FC8-54AF-4803-9E89-F9BABA9E23BF}"/>
              </a:ext>
            </a:extLst>
          </p:cNvPr>
          <p:cNvSpPr txBox="1"/>
          <p:nvPr/>
        </p:nvSpPr>
        <p:spPr>
          <a:xfrm>
            <a:off x="8221226" y="4292020"/>
            <a:ext cx="2502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tx2">
                    <a:lumMod val="60000"/>
                    <a:lumOff val="40000"/>
                  </a:schemeClr>
                </a:solidFill>
              </a:rPr>
              <a:t>feed them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C6B39FA6-F420-4FF0-A88A-B51BE82F657C}"/>
              </a:ext>
            </a:extLst>
          </p:cNvPr>
          <p:cNvSpPr txBox="1"/>
          <p:nvPr/>
        </p:nvSpPr>
        <p:spPr>
          <a:xfrm>
            <a:off x="6755422" y="4753297"/>
            <a:ext cx="2502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tx2">
                    <a:lumMod val="60000"/>
                    <a:lumOff val="40000"/>
                  </a:schemeClr>
                </a:solidFill>
              </a:rPr>
              <a:t>watch them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6BA5E7B3-E940-475A-A94C-C75D7F12EFD8}"/>
              </a:ext>
            </a:extLst>
          </p:cNvPr>
          <p:cNvSpPr txBox="1"/>
          <p:nvPr/>
        </p:nvSpPr>
        <p:spPr>
          <a:xfrm>
            <a:off x="5719186" y="5196245"/>
            <a:ext cx="2502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tx2">
                    <a:lumMod val="60000"/>
                    <a:lumOff val="40000"/>
                  </a:schemeClr>
                </a:solidFill>
              </a:rPr>
              <a:t>borrow it</a:t>
            </a:r>
          </a:p>
        </p:txBody>
      </p:sp>
    </p:spTree>
    <p:extLst>
      <p:ext uri="{BB962C8B-B14F-4D97-AF65-F5344CB8AC3E}">
        <p14:creationId xmlns:p14="http://schemas.microsoft.com/office/powerpoint/2010/main" val="3414149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lika 5">
            <a:extLst>
              <a:ext uri="{FF2B5EF4-FFF2-40B4-BE49-F238E27FC236}">
                <a16:creationId xmlns:a16="http://schemas.microsoft.com/office/drawing/2014/main" id="{EFCC0A45-64E4-479F-BE58-801E0FE97C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392021" cy="6858000"/>
          </a:xfrm>
          <a:prstGeom prst="rect">
            <a:avLst/>
          </a:prstGeom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6CBC3363-57A4-47A3-93BB-C287E1700247}"/>
              </a:ext>
            </a:extLst>
          </p:cNvPr>
          <p:cNvSpPr txBox="1"/>
          <p:nvPr/>
        </p:nvSpPr>
        <p:spPr>
          <a:xfrm>
            <a:off x="4813160" y="371789"/>
            <a:ext cx="69936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Open your workbook at page 60.</a:t>
            </a:r>
          </a:p>
        </p:txBody>
      </p:sp>
      <p:pic>
        <p:nvPicPr>
          <p:cNvPr id="9" name="Slika 8">
            <a:extLst>
              <a:ext uri="{FF2B5EF4-FFF2-40B4-BE49-F238E27FC236}">
                <a16:creationId xmlns:a16="http://schemas.microsoft.com/office/drawing/2014/main" id="{FDBF6F56-0666-479C-8296-CD8B9B62A2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64208"/>
            <a:ext cx="12192000" cy="3721454"/>
          </a:xfrm>
          <a:prstGeom prst="rect">
            <a:avLst/>
          </a:prstGeom>
        </p:spPr>
      </p:pic>
      <p:sp>
        <p:nvSpPr>
          <p:cNvPr id="10" name="TekstniOkvir 9">
            <a:extLst>
              <a:ext uri="{FF2B5EF4-FFF2-40B4-BE49-F238E27FC236}">
                <a16:creationId xmlns:a16="http://schemas.microsoft.com/office/drawing/2014/main" id="{9E52E4E4-1ACB-4363-A3C8-88CB6BB72EEA}"/>
              </a:ext>
            </a:extLst>
          </p:cNvPr>
          <p:cNvSpPr txBox="1"/>
          <p:nvPr/>
        </p:nvSpPr>
        <p:spPr>
          <a:xfrm>
            <a:off x="447472" y="470494"/>
            <a:ext cx="116245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Napiši točnu formu glagola iz zagrade u glagolskom vremenu present continuous. (-) označava niječne rečenice</a:t>
            </a:r>
            <a:r>
              <a:rPr lang="hr-HR" sz="2800"/>
              <a:t>.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4D45F7A7-EBD0-4BB7-9D6C-1E204F4933A9}"/>
              </a:ext>
            </a:extLst>
          </p:cNvPr>
          <p:cNvSpPr txBox="1"/>
          <p:nvPr/>
        </p:nvSpPr>
        <p:spPr>
          <a:xfrm>
            <a:off x="1867711" y="2869660"/>
            <a:ext cx="14688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tx2">
                    <a:lumMod val="60000"/>
                    <a:lumOff val="40000"/>
                  </a:schemeClr>
                </a:solidFill>
              </a:rPr>
              <a:t>is sitting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A7EB2738-F938-4B1F-A7A8-21C8F1EC5A3A}"/>
              </a:ext>
            </a:extLst>
          </p:cNvPr>
          <p:cNvSpPr txBox="1"/>
          <p:nvPr/>
        </p:nvSpPr>
        <p:spPr>
          <a:xfrm>
            <a:off x="8692946" y="2888809"/>
            <a:ext cx="21728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>
                <a:solidFill>
                  <a:schemeClr val="tx2">
                    <a:lumMod val="60000"/>
                    <a:lumOff val="40000"/>
                  </a:schemeClr>
                </a:solidFill>
              </a:rPr>
              <a:t>aren’t talking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3BB30275-0F51-48B0-881C-8EAE4DC62400}"/>
              </a:ext>
            </a:extLst>
          </p:cNvPr>
          <p:cNvSpPr txBox="1"/>
          <p:nvPr/>
        </p:nvSpPr>
        <p:spPr>
          <a:xfrm>
            <a:off x="1682885" y="3504441"/>
            <a:ext cx="2153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tx2">
                    <a:lumMod val="60000"/>
                    <a:lumOff val="40000"/>
                  </a:schemeClr>
                </a:solidFill>
              </a:rPr>
              <a:t>are listening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C95D158B-DAAF-4638-97A5-F3D6A7213F1D}"/>
              </a:ext>
            </a:extLst>
          </p:cNvPr>
          <p:cNvSpPr txBox="1"/>
          <p:nvPr/>
        </p:nvSpPr>
        <p:spPr>
          <a:xfrm>
            <a:off x="1196502" y="4056303"/>
            <a:ext cx="1655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tx2">
                    <a:lumMod val="60000"/>
                    <a:lumOff val="40000"/>
                  </a:schemeClr>
                </a:solidFill>
              </a:rPr>
              <a:t>am riding</a:t>
            </a: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FC8C4948-FA03-4009-8586-4DD0B3CA58AF}"/>
              </a:ext>
            </a:extLst>
          </p:cNvPr>
          <p:cNvSpPr txBox="1"/>
          <p:nvPr/>
        </p:nvSpPr>
        <p:spPr>
          <a:xfrm>
            <a:off x="7546658" y="4091972"/>
            <a:ext cx="1772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tx2">
                    <a:lumMod val="60000"/>
                    <a:lumOff val="40000"/>
                  </a:schemeClr>
                </a:solidFill>
              </a:rPr>
              <a:t>is running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8F1AF673-1F54-430F-AE5E-A71A3819BAC6}"/>
              </a:ext>
            </a:extLst>
          </p:cNvPr>
          <p:cNvSpPr txBox="1"/>
          <p:nvPr/>
        </p:nvSpPr>
        <p:spPr>
          <a:xfrm>
            <a:off x="1010902" y="4543951"/>
            <a:ext cx="2153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tx2">
                    <a:lumMod val="60000"/>
                    <a:lumOff val="40000"/>
                  </a:schemeClr>
                </a:solidFill>
              </a:rPr>
              <a:t>isn’t playing</a:t>
            </a:r>
          </a:p>
        </p:txBody>
      </p:sp>
    </p:spTree>
    <p:extLst>
      <p:ext uri="{BB962C8B-B14F-4D97-AF65-F5344CB8AC3E}">
        <p14:creationId xmlns:p14="http://schemas.microsoft.com/office/powerpoint/2010/main" val="1894017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0" grpId="0"/>
      <p:bldP spid="11" grpId="0"/>
      <p:bldP spid="14" grpId="0"/>
      <p:bldP spid="1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815BAC5A-C72D-42C0-91FA-B0307D037D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5" y="28575"/>
            <a:ext cx="11334750" cy="680085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5C9359D6-66C2-482B-824A-C5303164400F}"/>
              </a:ext>
            </a:extLst>
          </p:cNvPr>
          <p:cNvSpPr txBox="1"/>
          <p:nvPr/>
        </p:nvSpPr>
        <p:spPr>
          <a:xfrm>
            <a:off x="5496127" y="28575"/>
            <a:ext cx="65596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/>
              <a:t>Poredaj riječi u točan redoslijed i napiši pitanje.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4F3EBE3F-C931-4246-B502-EF4FFA0C530D}"/>
              </a:ext>
            </a:extLst>
          </p:cNvPr>
          <p:cNvSpPr txBox="1"/>
          <p:nvPr/>
        </p:nvSpPr>
        <p:spPr>
          <a:xfrm>
            <a:off x="5398851" y="1108953"/>
            <a:ext cx="5817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tx2">
                    <a:lumMod val="60000"/>
                    <a:lumOff val="40000"/>
                  </a:schemeClr>
                </a:solidFill>
              </a:rPr>
              <a:t>What are you doing now?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6FE43AC5-1642-49A6-93BD-9242EB48ACE1}"/>
              </a:ext>
            </a:extLst>
          </p:cNvPr>
          <p:cNvSpPr txBox="1"/>
          <p:nvPr/>
        </p:nvSpPr>
        <p:spPr>
          <a:xfrm>
            <a:off x="5475051" y="1607881"/>
            <a:ext cx="5817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tx2">
                    <a:lumMod val="60000"/>
                    <a:lumOff val="40000"/>
                  </a:schemeClr>
                </a:solidFill>
              </a:rPr>
              <a:t>Who is sitting next to you?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BDA3B44D-DD35-4DE0-961A-8C684A32997E}"/>
              </a:ext>
            </a:extLst>
          </p:cNvPr>
          <p:cNvSpPr txBox="1"/>
          <p:nvPr/>
        </p:nvSpPr>
        <p:spPr>
          <a:xfrm>
            <a:off x="5710643" y="2131101"/>
            <a:ext cx="5817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tx2">
                    <a:lumMod val="60000"/>
                    <a:lumOff val="40000"/>
                  </a:schemeClr>
                </a:solidFill>
              </a:rPr>
              <a:t>Is the teacher reading a book?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02AAED12-5F9F-4166-98AB-1280C8028C58}"/>
              </a:ext>
            </a:extLst>
          </p:cNvPr>
          <p:cNvSpPr txBox="1"/>
          <p:nvPr/>
        </p:nvSpPr>
        <p:spPr>
          <a:xfrm>
            <a:off x="4753583" y="2596424"/>
            <a:ext cx="5817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tx2">
                    <a:lumMod val="60000"/>
                    <a:lumOff val="40000"/>
                  </a:schemeClr>
                </a:solidFill>
              </a:rPr>
              <a:t>Are you having fun?</a:t>
            </a:r>
          </a:p>
        </p:txBody>
      </p:sp>
      <p:pic>
        <p:nvPicPr>
          <p:cNvPr id="12" name="Slika 11">
            <a:extLst>
              <a:ext uri="{FF2B5EF4-FFF2-40B4-BE49-F238E27FC236}">
                <a16:creationId xmlns:a16="http://schemas.microsoft.com/office/drawing/2014/main" id="{5FB89DE9-CC7C-44D0-934F-63296A9A9B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850" y="3865408"/>
            <a:ext cx="5010150" cy="2543175"/>
          </a:xfrm>
          <a:prstGeom prst="rect">
            <a:avLst/>
          </a:prstGeom>
        </p:spPr>
      </p:pic>
      <p:sp>
        <p:nvSpPr>
          <p:cNvPr id="13" name="TekstniOkvir 12">
            <a:extLst>
              <a:ext uri="{FF2B5EF4-FFF2-40B4-BE49-F238E27FC236}">
                <a16:creationId xmlns:a16="http://schemas.microsoft.com/office/drawing/2014/main" id="{9A2C5174-F4E7-4B98-996B-666D8CB23925}"/>
              </a:ext>
            </a:extLst>
          </p:cNvPr>
          <p:cNvSpPr txBox="1"/>
          <p:nvPr/>
        </p:nvSpPr>
        <p:spPr>
          <a:xfrm>
            <a:off x="3420488" y="3744711"/>
            <a:ext cx="458030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/>
              <a:t>/ neka od mogućih rješenja:</a:t>
            </a:r>
          </a:p>
        </p:txBody>
      </p:sp>
      <p:sp>
        <p:nvSpPr>
          <p:cNvPr id="2" name="TekstniOkvir 1">
            <a:extLst>
              <a:ext uri="{FF2B5EF4-FFF2-40B4-BE49-F238E27FC236}">
                <a16:creationId xmlns:a16="http://schemas.microsoft.com/office/drawing/2014/main" id="{6AF93026-A47A-4C1D-A534-DD739FC52572}"/>
              </a:ext>
            </a:extLst>
          </p:cNvPr>
          <p:cNvSpPr txBox="1"/>
          <p:nvPr/>
        </p:nvSpPr>
        <p:spPr>
          <a:xfrm>
            <a:off x="4220307" y="3326004"/>
            <a:ext cx="55165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Odgovori na pitanja iz zadatka 2a.</a:t>
            </a:r>
          </a:p>
        </p:txBody>
      </p:sp>
    </p:spTree>
    <p:extLst>
      <p:ext uri="{BB962C8B-B14F-4D97-AF65-F5344CB8AC3E}">
        <p14:creationId xmlns:p14="http://schemas.microsoft.com/office/powerpoint/2010/main" val="96440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3" grpId="0"/>
      <p:bldP spid="2" grpId="0"/>
      <p:bldP spid="2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3508</TotalTime>
  <Words>299</Words>
  <Application>Microsoft Office PowerPoint</Application>
  <PresentationFormat>Široki zaslon</PresentationFormat>
  <Paragraphs>57</Paragraphs>
  <Slides>11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Helvetica</vt:lpstr>
      <vt:lpstr>Office Theme</vt:lpstr>
      <vt:lpstr>UNIT 5: Where I live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236</cp:revision>
  <dcterms:created xsi:type="dcterms:W3CDTF">2020-09-19T11:02:00Z</dcterms:created>
  <dcterms:modified xsi:type="dcterms:W3CDTF">2021-02-28T10:36:07Z</dcterms:modified>
</cp:coreProperties>
</file>